
<file path=[Content_Types].xml><?xml version="1.0" encoding="utf-8"?>
<Types xmlns="http://schemas.openxmlformats.org/package/2006/content-types">
  <Default Extension="bin" ContentType="image/unknown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305" r:id="rId2"/>
    <p:sldId id="301" r:id="rId3"/>
    <p:sldId id="302" r:id="rId4"/>
    <p:sldId id="288" r:id="rId5"/>
    <p:sldId id="306" r:id="rId6"/>
    <p:sldId id="307" r:id="rId7"/>
    <p:sldId id="30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067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51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bin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017EE4-F7A9-4534-797F-CC77A549F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DC5A613-549D-5E79-83A5-3D8454A424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B583975-6967-7F5E-CFE3-271086A3975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95823CB-D999-D842-5AF1-4FB60D24B7C9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5C3004C8-D705-7ABF-F535-F3376E112ADE}"/>
                </a:ext>
              </a:extLst>
            </p:cNvPr>
            <p:cNvSpPr txBox="1"/>
            <p:nvPr/>
          </p:nvSpPr>
          <p:spPr>
            <a:xfrm>
              <a:off x="965675" y="3009900"/>
              <a:ext cx="7033189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CE2 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 multiplicatif.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0C0D30AA-D5BF-A034-45DC-4F450B22C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93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18E74-541C-F8F1-19CD-627F95EE5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2D88E97-7E52-354E-C6CA-50AF7D3E7BF3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531E3633-F3EE-B210-0EC9-9B82FDC5B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B65B3D6-BD92-337A-FAE3-440CA6145C6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BDBCBC"/>
              </a:clrFrom>
              <a:clrTo>
                <a:srgbClr val="BDBCB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131" y="5336315"/>
            <a:ext cx="2718946" cy="193724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C4DEBFF-E105-14D2-CE2B-287E0253767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36BEEB-8C6E-5D5F-3EE2-94D0D21659B5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02033DA-74D6-F957-4CA2-24E25695B572}"/>
              </a:ext>
            </a:extLst>
          </p:cNvPr>
          <p:cNvSpPr/>
          <p:nvPr/>
        </p:nvSpPr>
        <p:spPr>
          <a:xfrm>
            <a:off x="149836" y="1273323"/>
            <a:ext cx="4251248" cy="474291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3400" dirty="0"/>
              <a:t>Jules range ses livres sur ses étagères. Il y a 2 étagères et sur chacune il met 6 livres.</a:t>
            </a:r>
          </a:p>
          <a:p>
            <a:r>
              <a:rPr lang="fr-FR" sz="3400" b="1" dirty="0"/>
              <a:t>Combien peut-il ranger de livres en tout ? </a:t>
            </a:r>
          </a:p>
          <a:p>
            <a:pPr algn="ctr"/>
            <a:endParaRPr lang="fr-FR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A5A63DAB-306A-B04F-7EA7-B9562B01559F}"/>
              </a:ext>
            </a:extLst>
          </p:cNvPr>
          <p:cNvSpPr/>
          <p:nvPr/>
        </p:nvSpPr>
        <p:spPr>
          <a:xfrm>
            <a:off x="4742917" y="1273323"/>
            <a:ext cx="4251248" cy="47429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3600" dirty="0">
                <a:solidFill>
                  <a:schemeClr val="tx1"/>
                </a:solidFill>
              </a:rPr>
              <a:t>Marie range 35 livres sur 5 étagères de la même façon. </a:t>
            </a:r>
            <a:r>
              <a:rPr lang="fr-FR" sz="3600" b="1" dirty="0">
                <a:solidFill>
                  <a:schemeClr val="tx1"/>
                </a:solidFill>
              </a:rPr>
              <a:t>Combien y a-t-il de livres sur chaque étagère? </a:t>
            </a:r>
            <a:endParaRPr lang="fr-FR" sz="3600" b="1" dirty="0"/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0502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FBEC9-AA54-E41E-F778-4D9CE9C9B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0A887B33-1704-018A-7F26-2B98E1AA5EBD}"/>
              </a:ext>
            </a:extLst>
          </p:cNvPr>
          <p:cNvCxnSpPr>
            <a:cxnSpLocks/>
          </p:cNvCxnSpPr>
          <p:nvPr/>
        </p:nvCxnSpPr>
        <p:spPr>
          <a:xfrm>
            <a:off x="4572000" y="590572"/>
            <a:ext cx="0" cy="604154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A944E698-5403-86A9-7314-55145A0E5A2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267005-553D-901F-A9DB-3D1E0F699BF4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97D3D73-973D-67FE-4281-CADBA4F8F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763" y="-33848"/>
            <a:ext cx="7886700" cy="7597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632BF6-AC09-D952-68CC-4986B8D2C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3662536" y="1400244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7B0BDD1-4102-20D8-0222-AEA385EB7DC5}"/>
              </a:ext>
            </a:extLst>
          </p:cNvPr>
          <p:cNvSpPr/>
          <p:nvPr/>
        </p:nvSpPr>
        <p:spPr>
          <a:xfrm>
            <a:off x="3508498" y="1181725"/>
            <a:ext cx="460883" cy="48306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73531FD-64C4-EBFC-57C3-F0214C396081}"/>
              </a:ext>
            </a:extLst>
          </p:cNvPr>
          <p:cNvSpPr txBox="1"/>
          <p:nvPr/>
        </p:nvSpPr>
        <p:spPr>
          <a:xfrm>
            <a:off x="172278" y="1345038"/>
            <a:ext cx="34868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Je cherche le nombre total de livres.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87728DD-B8F3-7820-357A-C180AEA9E2C7}"/>
              </a:ext>
            </a:extLst>
          </p:cNvPr>
          <p:cNvSpPr txBox="1"/>
          <p:nvPr/>
        </p:nvSpPr>
        <p:spPr>
          <a:xfrm>
            <a:off x="376329" y="5575922"/>
            <a:ext cx="31321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12 livres</a:t>
            </a:r>
          </a:p>
          <a:p>
            <a:pPr algn="ctr"/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 en tout.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DE88A60-7E32-667B-591B-0AEEF8EE76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3662536" y="5611701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DD1B8F8-2128-6763-8916-C3247DAB24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3662536" y="4141236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396506B-BCD9-80AE-720B-6F4FAA546FBB}"/>
              </a:ext>
            </a:extLst>
          </p:cNvPr>
          <p:cNvSpPr txBox="1"/>
          <p:nvPr/>
        </p:nvSpPr>
        <p:spPr>
          <a:xfrm>
            <a:off x="672427" y="4250816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6 + 6 = 12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9B4E864-1E1A-58EC-9099-7585DF5532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3662536" y="2804063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8ED77A4-CDCF-5F7F-4D8D-B4EC95BC68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346B8CF-F2A4-C0CB-60E7-24DAF86B8968}"/>
              </a:ext>
            </a:extLst>
          </p:cNvPr>
          <p:cNvSpPr/>
          <p:nvPr/>
        </p:nvSpPr>
        <p:spPr>
          <a:xfrm>
            <a:off x="984219" y="2840602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35A0A4C0-BEF4-B3CC-70BF-C09E7D67395D}"/>
              </a:ext>
            </a:extLst>
          </p:cNvPr>
          <p:cNvSpPr/>
          <p:nvPr/>
        </p:nvSpPr>
        <p:spPr>
          <a:xfrm>
            <a:off x="1736886" y="2846253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3E9CC2D-E775-1FF2-D7FE-D1F8AF2F8A96}"/>
              </a:ext>
            </a:extLst>
          </p:cNvPr>
          <p:cNvSpPr/>
          <p:nvPr/>
        </p:nvSpPr>
        <p:spPr>
          <a:xfrm>
            <a:off x="3384134" y="2655704"/>
            <a:ext cx="480976" cy="46576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BDBB548-558A-72E2-375C-C2131E8C6545}"/>
              </a:ext>
            </a:extLst>
          </p:cNvPr>
          <p:cNvSpPr/>
          <p:nvPr/>
        </p:nvSpPr>
        <p:spPr>
          <a:xfrm>
            <a:off x="3384134" y="3913488"/>
            <a:ext cx="480975" cy="53308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A6F3E6D-603A-6BF0-EED4-F832365CD0DB}"/>
              </a:ext>
            </a:extLst>
          </p:cNvPr>
          <p:cNvSpPr/>
          <p:nvPr/>
        </p:nvSpPr>
        <p:spPr>
          <a:xfrm>
            <a:off x="3418637" y="5401738"/>
            <a:ext cx="480976" cy="51680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791C2F2-D8B2-D78B-02C3-829415A0BD72}"/>
              </a:ext>
            </a:extLst>
          </p:cNvPr>
          <p:cNvSpPr txBox="1"/>
          <p:nvPr/>
        </p:nvSpPr>
        <p:spPr>
          <a:xfrm>
            <a:off x="5548442" y="1239743"/>
            <a:ext cx="35544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C00000"/>
                </a:solidFill>
              </a:rPr>
              <a:t>Je cherche le nombre de livres sur chaque étagère : la valeur d’une part. 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53C17C4E-E18B-9910-8E0C-5136FCBC6EAE}"/>
              </a:ext>
            </a:extLst>
          </p:cNvPr>
          <p:cNvGrpSpPr/>
          <p:nvPr/>
        </p:nvGrpSpPr>
        <p:grpSpPr>
          <a:xfrm>
            <a:off x="6127922" y="2804063"/>
            <a:ext cx="2660890" cy="1432213"/>
            <a:chOff x="6951345" y="4681159"/>
            <a:chExt cx="3647333" cy="196316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3E4335C-B4CB-D05B-4637-40F575929FFE}"/>
                </a:ext>
              </a:extLst>
            </p:cNvPr>
            <p:cNvSpPr/>
            <p:nvPr/>
          </p:nvSpPr>
          <p:spPr>
            <a:xfrm>
              <a:off x="6951346" y="4681159"/>
              <a:ext cx="3647332" cy="56394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35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BD23018-EB93-B986-BA9E-DFAEB9807DE8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5" name="Accolade fermante 24">
              <a:extLst>
                <a:ext uri="{FF2B5EF4-FFF2-40B4-BE49-F238E27FC236}">
                  <a16:creationId xmlns:a16="http://schemas.microsoft.com/office/drawing/2014/main" id="{7E2AE964-81E2-4F85-FC3C-2A0389CB5DDD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C1833D-D136-9C19-1CB2-BC7D9484EE3C}"/>
                </a:ext>
              </a:extLst>
            </p:cNvPr>
            <p:cNvSpPr/>
            <p:nvPr/>
          </p:nvSpPr>
          <p:spPr>
            <a:xfrm>
              <a:off x="6951345" y="5276763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DF5FF64-52DC-44BF-F888-9BCC839CD1E2}"/>
                </a:ext>
              </a:extLst>
            </p:cNvPr>
            <p:cNvSpPr/>
            <p:nvPr/>
          </p:nvSpPr>
          <p:spPr>
            <a:xfrm>
              <a:off x="7531856" y="6080374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C1B2B76-6172-F48A-DC66-85E1F0AADD8E}"/>
                </a:ext>
              </a:extLst>
            </p:cNvPr>
            <p:cNvSpPr/>
            <p:nvPr/>
          </p:nvSpPr>
          <p:spPr>
            <a:xfrm>
              <a:off x="7875012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CBE40B0-DED0-C81B-693B-60CBC014E5A0}"/>
                </a:ext>
              </a:extLst>
            </p:cNvPr>
            <p:cNvSpPr/>
            <p:nvPr/>
          </p:nvSpPr>
          <p:spPr>
            <a:xfrm>
              <a:off x="9695040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?</a:t>
              </a:r>
            </a:p>
          </p:txBody>
        </p:sp>
      </p:grpSp>
      <p:sp>
        <p:nvSpPr>
          <p:cNvPr id="30" name="ZoneTexte 29">
            <a:extLst>
              <a:ext uri="{FF2B5EF4-FFF2-40B4-BE49-F238E27FC236}">
                <a16:creationId xmlns:a16="http://schemas.microsoft.com/office/drawing/2014/main" id="{D70151AB-5FEA-B673-DA49-872232B6C5F5}"/>
              </a:ext>
            </a:extLst>
          </p:cNvPr>
          <p:cNvSpPr txBox="1"/>
          <p:nvPr/>
        </p:nvSpPr>
        <p:spPr>
          <a:xfrm>
            <a:off x="6235251" y="4268043"/>
            <a:ext cx="2336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… × 5 = 35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D5F973C-BB77-0238-C998-0C870F5BECF2}"/>
              </a:ext>
            </a:extLst>
          </p:cNvPr>
          <p:cNvSpPr txBox="1"/>
          <p:nvPr/>
        </p:nvSpPr>
        <p:spPr>
          <a:xfrm>
            <a:off x="5893699" y="5611701"/>
            <a:ext cx="31466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7 livres par étagère.</a:t>
            </a:r>
          </a:p>
        </p:txBody>
      </p:sp>
    </p:spTree>
    <p:extLst>
      <p:ext uri="{BB962C8B-B14F-4D97-AF65-F5344CB8AC3E}">
        <p14:creationId xmlns:p14="http://schemas.microsoft.com/office/powerpoint/2010/main" val="211488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 animBg="1"/>
      <p:bldP spid="13" grpId="0" animBg="1"/>
      <p:bldP spid="1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40214EF4-0097-3087-3CB9-0D150BAC3EC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2F2AE9-BB28-D7D8-6248-65ED9442D2D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CD356D-CB90-4C8D-95BE-3781593179FB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89E3C7F-EBF0-3C90-4DDC-CAAE998D1514}"/>
              </a:ext>
            </a:extLst>
          </p:cNvPr>
          <p:cNvSpPr/>
          <p:nvPr/>
        </p:nvSpPr>
        <p:spPr>
          <a:xfrm>
            <a:off x="149836" y="1273322"/>
            <a:ext cx="3943600" cy="49846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3600" dirty="0">
                <a:solidFill>
                  <a:schemeClr val="tx1"/>
                </a:solidFill>
              </a:rPr>
              <a:t>Je prépare les cartons pour mon déménagement. Je fais 3 piles de 3 cartons chacune. </a:t>
            </a:r>
          </a:p>
          <a:p>
            <a:r>
              <a:rPr lang="fr-FR" sz="3600" b="1" dirty="0">
                <a:solidFill>
                  <a:schemeClr val="tx1"/>
                </a:solidFill>
              </a:rPr>
              <a:t>Combien y a-t-il de cartons en tout ? </a:t>
            </a:r>
            <a:endParaRPr lang="fr-FR" sz="3600" b="1" dirty="0"/>
          </a:p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B68D26A-D705-EC46-14D9-5560E97C6521}"/>
              </a:ext>
            </a:extLst>
          </p:cNvPr>
          <p:cNvSpPr/>
          <p:nvPr/>
        </p:nvSpPr>
        <p:spPr>
          <a:xfrm>
            <a:off x="4889204" y="1274135"/>
            <a:ext cx="4140152" cy="51360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3600" dirty="0">
                <a:solidFill>
                  <a:schemeClr val="tx1"/>
                </a:solidFill>
              </a:rPr>
              <a:t>Dans le magasin, la chef de rayon veut que les 24 cartons soient rangés par piles de 4.</a:t>
            </a:r>
          </a:p>
          <a:p>
            <a:r>
              <a:rPr lang="fr-FR" sz="3600" b="1" dirty="0">
                <a:solidFill>
                  <a:schemeClr val="tx1"/>
                </a:solidFill>
              </a:rPr>
              <a:t>Combien y a-t-il de cartons dans chaque pile ? </a:t>
            </a:r>
            <a:endParaRPr lang="fr-FR" sz="3600" b="1" dirty="0"/>
          </a:p>
          <a:p>
            <a:pPr algn="ctr"/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83936D6-9D36-A66B-7E79-A00060D63B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266" y="5845612"/>
            <a:ext cx="1164246" cy="10123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181283B-03ED-39D1-21A7-FC153AA9E5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320" y="5207393"/>
            <a:ext cx="1164246" cy="101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A1DA5-DA48-D388-42F8-D2987D353E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F7A6DDE5-82AC-9851-4B0D-F36EF95B4085}"/>
              </a:ext>
            </a:extLst>
          </p:cNvPr>
          <p:cNvCxnSpPr>
            <a:cxnSpLocks/>
          </p:cNvCxnSpPr>
          <p:nvPr/>
        </p:nvCxnSpPr>
        <p:spPr>
          <a:xfrm>
            <a:off x="4572000" y="590572"/>
            <a:ext cx="0" cy="604154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3DA37AC4-6CED-83A9-04D6-201B9CE72B2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C258FA-E843-5891-C334-B793E6262AB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E84FDAE-DD13-A0E8-00E7-C6C134FE9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763" y="-33848"/>
            <a:ext cx="7886700" cy="7597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EBEB26-DAF2-4941-05E2-DC99388471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3662536" y="1400244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45F02C3-E7CE-B502-6B4A-A0306A7B6B41}"/>
              </a:ext>
            </a:extLst>
          </p:cNvPr>
          <p:cNvSpPr/>
          <p:nvPr/>
        </p:nvSpPr>
        <p:spPr>
          <a:xfrm>
            <a:off x="3508498" y="1181725"/>
            <a:ext cx="460883" cy="48306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1654EEC-A3A4-7605-039F-CF9165E669E3}"/>
              </a:ext>
            </a:extLst>
          </p:cNvPr>
          <p:cNvSpPr txBox="1"/>
          <p:nvPr/>
        </p:nvSpPr>
        <p:spPr>
          <a:xfrm>
            <a:off x="172278" y="1345038"/>
            <a:ext cx="34868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Je cherche le nombre total de cartons.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5FEDF78-FE5E-7D07-A48C-8ED39423C2FB}"/>
              </a:ext>
            </a:extLst>
          </p:cNvPr>
          <p:cNvSpPr txBox="1"/>
          <p:nvPr/>
        </p:nvSpPr>
        <p:spPr>
          <a:xfrm>
            <a:off x="376329" y="5575922"/>
            <a:ext cx="31321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9 cartons en tout.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7DFD151-9AF4-4B29-B5F7-7F7DC3E7D5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3662536" y="5611701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55A9F90-50FD-B0E6-8E65-4BAE0612DC6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3662536" y="4141236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E946112-60F7-27A3-E81C-CE8026120D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3662536" y="2804063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0FBD850F-E82A-5570-54EE-EA7432B97B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5A705BD5-5C92-FC40-606A-A6DFCF5358AB}"/>
              </a:ext>
            </a:extLst>
          </p:cNvPr>
          <p:cNvSpPr/>
          <p:nvPr/>
        </p:nvSpPr>
        <p:spPr>
          <a:xfrm>
            <a:off x="3384134" y="2655704"/>
            <a:ext cx="480976" cy="46576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58494FEE-7C5B-3E7F-8747-4C28D68BCF73}"/>
              </a:ext>
            </a:extLst>
          </p:cNvPr>
          <p:cNvSpPr/>
          <p:nvPr/>
        </p:nvSpPr>
        <p:spPr>
          <a:xfrm>
            <a:off x="3384134" y="3913488"/>
            <a:ext cx="480975" cy="53308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5FF56FF9-424D-756B-E673-9440C13C0A3D}"/>
              </a:ext>
            </a:extLst>
          </p:cNvPr>
          <p:cNvSpPr/>
          <p:nvPr/>
        </p:nvSpPr>
        <p:spPr>
          <a:xfrm>
            <a:off x="3418637" y="5401738"/>
            <a:ext cx="480976" cy="51680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11C842E-66F9-070D-3ADD-E366197C3AAB}"/>
              </a:ext>
            </a:extLst>
          </p:cNvPr>
          <p:cNvSpPr txBox="1"/>
          <p:nvPr/>
        </p:nvSpPr>
        <p:spPr>
          <a:xfrm>
            <a:off x="5548442" y="1239743"/>
            <a:ext cx="35544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C00000"/>
                </a:solidFill>
              </a:rPr>
              <a:t>Je cherche le nombre de cartons dans chaque pile : le nombre de parts.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6DD3E429-C408-48B0-1B31-AF521D040E8C}"/>
              </a:ext>
            </a:extLst>
          </p:cNvPr>
          <p:cNvSpPr txBox="1"/>
          <p:nvPr/>
        </p:nvSpPr>
        <p:spPr>
          <a:xfrm>
            <a:off x="5893699" y="5611701"/>
            <a:ext cx="31466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6 cartons dans chaque pile.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419A583-480B-5C3F-FE66-9C307FAD0F16}"/>
              </a:ext>
            </a:extLst>
          </p:cNvPr>
          <p:cNvSpPr/>
          <p:nvPr/>
        </p:nvSpPr>
        <p:spPr>
          <a:xfrm>
            <a:off x="441195" y="3121469"/>
            <a:ext cx="809897" cy="403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49A451-0ABE-D623-B6C2-CB54FE614666}"/>
              </a:ext>
            </a:extLst>
          </p:cNvPr>
          <p:cNvSpPr/>
          <p:nvPr/>
        </p:nvSpPr>
        <p:spPr>
          <a:xfrm>
            <a:off x="1299427" y="3121469"/>
            <a:ext cx="809897" cy="403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B1C8130-3CEA-99A8-A9F0-F6B48D8F971A}"/>
              </a:ext>
            </a:extLst>
          </p:cNvPr>
          <p:cNvSpPr/>
          <p:nvPr/>
        </p:nvSpPr>
        <p:spPr>
          <a:xfrm>
            <a:off x="2157659" y="3121469"/>
            <a:ext cx="809897" cy="403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D02A3F3-29BB-35D0-C52E-34BA3CD40EFF}"/>
              </a:ext>
            </a:extLst>
          </p:cNvPr>
          <p:cNvSpPr txBox="1"/>
          <p:nvPr/>
        </p:nvSpPr>
        <p:spPr>
          <a:xfrm>
            <a:off x="572710" y="4336775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3 + 3 + 3 = 9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91CF4F52-3EEB-E8FF-E10B-99ECE93783D0}"/>
              </a:ext>
            </a:extLst>
          </p:cNvPr>
          <p:cNvGrpSpPr/>
          <p:nvPr/>
        </p:nvGrpSpPr>
        <p:grpSpPr>
          <a:xfrm>
            <a:off x="6184780" y="2699520"/>
            <a:ext cx="2660890" cy="1432213"/>
            <a:chOff x="6951345" y="4681159"/>
            <a:chExt cx="3647333" cy="1963162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B4E96B5-174B-6A33-C1AD-FBAD40AF7EBD}"/>
                </a:ext>
              </a:extLst>
            </p:cNvPr>
            <p:cNvSpPr/>
            <p:nvPr/>
          </p:nvSpPr>
          <p:spPr>
            <a:xfrm>
              <a:off x="6951346" y="4681159"/>
              <a:ext cx="3647332" cy="56394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24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3726D10-A317-614F-AFCF-7F701B814B34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7" name="Accolade fermante 36">
              <a:extLst>
                <a:ext uri="{FF2B5EF4-FFF2-40B4-BE49-F238E27FC236}">
                  <a16:creationId xmlns:a16="http://schemas.microsoft.com/office/drawing/2014/main" id="{9BA432E2-9870-30A4-32B6-5C2E37FECEE7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24EB972-69DC-A229-6358-7B26034D5FA6}"/>
                </a:ext>
              </a:extLst>
            </p:cNvPr>
            <p:cNvSpPr/>
            <p:nvPr/>
          </p:nvSpPr>
          <p:spPr>
            <a:xfrm>
              <a:off x="6951345" y="5276763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DB27E90-C14F-5ADD-4695-E338F2C46222}"/>
                </a:ext>
              </a:extLst>
            </p:cNvPr>
            <p:cNvSpPr/>
            <p:nvPr/>
          </p:nvSpPr>
          <p:spPr>
            <a:xfrm>
              <a:off x="7531856" y="6080374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3C54033-C630-2DC7-09FC-0A22662AC5C4}"/>
                </a:ext>
              </a:extLst>
            </p:cNvPr>
            <p:cNvSpPr/>
            <p:nvPr/>
          </p:nvSpPr>
          <p:spPr>
            <a:xfrm>
              <a:off x="7875012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2307E6B-448C-091E-07EC-C3CFDB7D8346}"/>
                </a:ext>
              </a:extLst>
            </p:cNvPr>
            <p:cNvSpPr/>
            <p:nvPr/>
          </p:nvSpPr>
          <p:spPr>
            <a:xfrm>
              <a:off x="9695040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4</a:t>
              </a:r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4AA899AE-6667-4A11-57C2-DCC11671376D}"/>
              </a:ext>
            </a:extLst>
          </p:cNvPr>
          <p:cNvSpPr txBox="1"/>
          <p:nvPr/>
        </p:nvSpPr>
        <p:spPr>
          <a:xfrm>
            <a:off x="6387082" y="4336774"/>
            <a:ext cx="2039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4 × … = 24</a:t>
            </a:r>
          </a:p>
        </p:txBody>
      </p:sp>
    </p:spTree>
    <p:extLst>
      <p:ext uri="{BB962C8B-B14F-4D97-AF65-F5344CB8AC3E}">
        <p14:creationId xmlns:p14="http://schemas.microsoft.com/office/powerpoint/2010/main" val="143727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31" grpId="0"/>
      <p:bldP spid="16" grpId="0" animBg="1"/>
      <p:bldP spid="17" grpId="0" animBg="1"/>
      <p:bldP spid="32" grpId="0" animBg="1"/>
      <p:bldP spid="33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82604-EE23-554A-EF94-42B293B17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CA21EC42-DBDF-CFB5-40E0-9BFDB433EE6A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D08BE93D-4640-4898-147E-8346F2113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62F9177-347E-7127-9BE0-D09367FC91A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9D004B-C108-B7FF-A8DF-B76455E10D9E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F1D3DED0-017B-DFC0-21FE-35A23D16ABF9}"/>
              </a:ext>
            </a:extLst>
          </p:cNvPr>
          <p:cNvSpPr/>
          <p:nvPr/>
        </p:nvSpPr>
        <p:spPr>
          <a:xfrm>
            <a:off x="114643" y="1274135"/>
            <a:ext cx="4052843" cy="49846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3400" dirty="0">
                <a:solidFill>
                  <a:schemeClr val="tx1"/>
                </a:solidFill>
              </a:rPr>
              <a:t>Le fermier range les œufs qu’il a récoltés au poulailler. Il remplit trois boites de 10 œufs. </a:t>
            </a:r>
          </a:p>
          <a:p>
            <a:r>
              <a:rPr lang="fr-FR" sz="3400" b="1" dirty="0">
                <a:solidFill>
                  <a:schemeClr val="tx1"/>
                </a:solidFill>
              </a:rPr>
              <a:t>Combien d’œufs y a-t-il au total ? </a:t>
            </a:r>
          </a:p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078BA180-234F-29AC-3356-25D3276EDE2B}"/>
              </a:ext>
            </a:extLst>
          </p:cNvPr>
          <p:cNvSpPr/>
          <p:nvPr/>
        </p:nvSpPr>
        <p:spPr>
          <a:xfrm>
            <a:off x="4862563" y="1274136"/>
            <a:ext cx="4166793" cy="509248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3600" dirty="0">
                <a:solidFill>
                  <a:schemeClr val="tx1"/>
                </a:solidFill>
              </a:rPr>
              <a:t>Le fermier range les 50 œufs qu’il a récoltés au poulailler. Il les répartit dans des boites de 10 œufs. </a:t>
            </a:r>
            <a:r>
              <a:rPr lang="fr-FR" sz="3600" b="1" dirty="0">
                <a:solidFill>
                  <a:schemeClr val="tx1"/>
                </a:solidFill>
              </a:rPr>
              <a:t>Combien de boites lui faut-il ? </a:t>
            </a:r>
          </a:p>
          <a:p>
            <a:pPr algn="ctr"/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3332A3-1A83-77E7-6E4E-412F563B8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377" y="5647322"/>
            <a:ext cx="2238205" cy="122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669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C08D2F-7AB8-B21A-2B12-0C485D846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FF11EFC4-3AE6-6E3C-276D-C0D06C8A2857}"/>
              </a:ext>
            </a:extLst>
          </p:cNvPr>
          <p:cNvCxnSpPr>
            <a:cxnSpLocks/>
          </p:cNvCxnSpPr>
          <p:nvPr/>
        </p:nvCxnSpPr>
        <p:spPr>
          <a:xfrm>
            <a:off x="4572000" y="590572"/>
            <a:ext cx="0" cy="604154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703B74BB-7DE2-764B-BFC6-354B8090891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0ED3AE-D553-E8F0-B21E-937B26D053D4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CA6B032-932F-0673-8F86-1150F5851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763" y="-33848"/>
            <a:ext cx="7886700" cy="7597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A009182-5810-9BE2-8FB4-F77B1DCD11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3662536" y="1400244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8CB1E67-DCC8-D238-2866-645EDA299D0D}"/>
              </a:ext>
            </a:extLst>
          </p:cNvPr>
          <p:cNvSpPr/>
          <p:nvPr/>
        </p:nvSpPr>
        <p:spPr>
          <a:xfrm>
            <a:off x="3508498" y="1181725"/>
            <a:ext cx="460883" cy="48306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B20AE35-D474-59D5-1046-92C961FC4C8E}"/>
              </a:ext>
            </a:extLst>
          </p:cNvPr>
          <p:cNvSpPr txBox="1"/>
          <p:nvPr/>
        </p:nvSpPr>
        <p:spPr>
          <a:xfrm>
            <a:off x="172278" y="1345038"/>
            <a:ext cx="34868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Je cherche le nombre total d’œufs.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8036FEC-DBEE-A72E-EF2F-5622D7168436}"/>
              </a:ext>
            </a:extLst>
          </p:cNvPr>
          <p:cNvSpPr txBox="1"/>
          <p:nvPr/>
        </p:nvSpPr>
        <p:spPr>
          <a:xfrm>
            <a:off x="376329" y="5575922"/>
            <a:ext cx="31321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30 </a:t>
            </a:r>
            <a:r>
              <a:rPr lang="fr-FR" sz="3200" dirty="0" err="1">
                <a:solidFill>
                  <a:srgbClr val="C00000"/>
                </a:solidFill>
                <a:latin typeface="Cursive standard" pitchFamily="2" charset="0"/>
              </a:rPr>
              <a:t>oeufs</a:t>
            </a:r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 en tout.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FF6E8BE-53AB-43A4-59D3-EC4C58DC22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3662536" y="5611701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B292B66-8A2B-2080-2284-D3A914BE09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3662536" y="4141236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442CF6F-6642-A93B-B7A5-DE424286A2B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3662536" y="2804063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4082A5FB-C18F-2F67-9748-BFF3A5804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05A91E1-DAAB-0F52-AE8F-9382EA8B33E0}"/>
              </a:ext>
            </a:extLst>
          </p:cNvPr>
          <p:cNvSpPr/>
          <p:nvPr/>
        </p:nvSpPr>
        <p:spPr>
          <a:xfrm>
            <a:off x="3384134" y="2655704"/>
            <a:ext cx="480976" cy="46576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9CB37A7-8327-D471-C0C6-2BA1F882FCE9}"/>
              </a:ext>
            </a:extLst>
          </p:cNvPr>
          <p:cNvSpPr/>
          <p:nvPr/>
        </p:nvSpPr>
        <p:spPr>
          <a:xfrm>
            <a:off x="3384134" y="3913488"/>
            <a:ext cx="480975" cy="53308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37B18E00-5C67-066E-0955-75DD0E629FAA}"/>
              </a:ext>
            </a:extLst>
          </p:cNvPr>
          <p:cNvSpPr/>
          <p:nvPr/>
        </p:nvSpPr>
        <p:spPr>
          <a:xfrm>
            <a:off x="3418637" y="5401738"/>
            <a:ext cx="480976" cy="51680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34E5792-1130-AF49-4EBD-16509B12600E}"/>
              </a:ext>
            </a:extLst>
          </p:cNvPr>
          <p:cNvSpPr txBox="1"/>
          <p:nvPr/>
        </p:nvSpPr>
        <p:spPr>
          <a:xfrm>
            <a:off x="5548442" y="1239743"/>
            <a:ext cx="35544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C00000"/>
                </a:solidFill>
              </a:rPr>
              <a:t>Je cherche le nombre de boites : le nombre de parts.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677B01A1-D34D-79BC-0987-D6ECEC6E9D8D}"/>
              </a:ext>
            </a:extLst>
          </p:cNvPr>
          <p:cNvSpPr txBox="1"/>
          <p:nvPr/>
        </p:nvSpPr>
        <p:spPr>
          <a:xfrm>
            <a:off x="5675493" y="5575922"/>
            <a:ext cx="3146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faut 5 boites.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0DC54949-56D2-B37C-E41F-AFE8A5488C6A}"/>
              </a:ext>
            </a:extLst>
          </p:cNvPr>
          <p:cNvSpPr/>
          <p:nvPr/>
        </p:nvSpPr>
        <p:spPr>
          <a:xfrm>
            <a:off x="851581" y="2953517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10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DFF082CD-C9F4-BE42-7AC2-C04F86885BE0}"/>
              </a:ext>
            </a:extLst>
          </p:cNvPr>
          <p:cNvSpPr/>
          <p:nvPr/>
        </p:nvSpPr>
        <p:spPr>
          <a:xfrm>
            <a:off x="1496777" y="2953517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10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6F91856B-2C0C-1144-A138-68B8DA9D0FA7}"/>
              </a:ext>
            </a:extLst>
          </p:cNvPr>
          <p:cNvSpPr/>
          <p:nvPr/>
        </p:nvSpPr>
        <p:spPr>
          <a:xfrm>
            <a:off x="2141973" y="2953517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10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51E9D03-AC69-BA4D-E4D3-4AF1215F01B1}"/>
              </a:ext>
            </a:extLst>
          </p:cNvPr>
          <p:cNvSpPr txBox="1"/>
          <p:nvPr/>
        </p:nvSpPr>
        <p:spPr>
          <a:xfrm>
            <a:off x="415957" y="4409313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10 + 10 + 10 = 30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1CAEB50A-B758-CA12-08ED-F4340DB58237}"/>
              </a:ext>
            </a:extLst>
          </p:cNvPr>
          <p:cNvGrpSpPr/>
          <p:nvPr/>
        </p:nvGrpSpPr>
        <p:grpSpPr>
          <a:xfrm>
            <a:off x="6184780" y="2699520"/>
            <a:ext cx="2660890" cy="1432213"/>
            <a:chOff x="6951345" y="4681159"/>
            <a:chExt cx="3647333" cy="196316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A2BC9CD-99D7-011B-C580-3E5DDA8AC22F}"/>
                </a:ext>
              </a:extLst>
            </p:cNvPr>
            <p:cNvSpPr/>
            <p:nvPr/>
          </p:nvSpPr>
          <p:spPr>
            <a:xfrm>
              <a:off x="6951346" y="4681159"/>
              <a:ext cx="3647332" cy="56394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50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3A54435-AD1C-F91A-7A87-4BE2E70D7E22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6" name="Accolade fermante 25">
              <a:extLst>
                <a:ext uri="{FF2B5EF4-FFF2-40B4-BE49-F238E27FC236}">
                  <a16:creationId xmlns:a16="http://schemas.microsoft.com/office/drawing/2014/main" id="{15ED43D5-242C-8CB3-FFC4-48E232092EDF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ECC754E-E3D7-A45F-A325-71E30FD932D3}"/>
                </a:ext>
              </a:extLst>
            </p:cNvPr>
            <p:cNvSpPr/>
            <p:nvPr/>
          </p:nvSpPr>
          <p:spPr>
            <a:xfrm>
              <a:off x="6951345" y="5276763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AD80354-C6DC-21D6-7AE9-88C80000CFB1}"/>
                </a:ext>
              </a:extLst>
            </p:cNvPr>
            <p:cNvSpPr/>
            <p:nvPr/>
          </p:nvSpPr>
          <p:spPr>
            <a:xfrm>
              <a:off x="7531856" y="6080374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C780D1D-09E0-F77C-5F7B-1CBA66618A6E}"/>
                </a:ext>
              </a:extLst>
            </p:cNvPr>
            <p:cNvSpPr/>
            <p:nvPr/>
          </p:nvSpPr>
          <p:spPr>
            <a:xfrm>
              <a:off x="7875012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42F8050-D3CB-CD4F-C524-0C520831557A}"/>
                </a:ext>
              </a:extLst>
            </p:cNvPr>
            <p:cNvSpPr/>
            <p:nvPr/>
          </p:nvSpPr>
          <p:spPr>
            <a:xfrm>
              <a:off x="9695040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10</a:t>
              </a:r>
            </a:p>
          </p:txBody>
        </p:sp>
      </p:grpSp>
      <p:sp>
        <p:nvSpPr>
          <p:cNvPr id="44" name="ZoneTexte 43">
            <a:extLst>
              <a:ext uri="{FF2B5EF4-FFF2-40B4-BE49-F238E27FC236}">
                <a16:creationId xmlns:a16="http://schemas.microsoft.com/office/drawing/2014/main" id="{8F211B7F-CCAD-1276-44ED-908EA1212920}"/>
              </a:ext>
            </a:extLst>
          </p:cNvPr>
          <p:cNvSpPr txBox="1"/>
          <p:nvPr/>
        </p:nvSpPr>
        <p:spPr>
          <a:xfrm>
            <a:off x="6127922" y="4409313"/>
            <a:ext cx="3350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10 × … = 50</a:t>
            </a:r>
          </a:p>
        </p:txBody>
      </p:sp>
    </p:spTree>
    <p:extLst>
      <p:ext uri="{BB962C8B-B14F-4D97-AF65-F5344CB8AC3E}">
        <p14:creationId xmlns:p14="http://schemas.microsoft.com/office/powerpoint/2010/main" val="272432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31" grpId="0"/>
      <p:bldP spid="5" grpId="0" animBg="1"/>
      <p:bldP spid="13" grpId="0" animBg="1"/>
      <p:bldP spid="21" grpId="0" animBg="1"/>
      <p:bldP spid="4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26</TotalTime>
  <Words>409</Words>
  <Application>Microsoft Office PowerPoint</Application>
  <PresentationFormat>Affichage à l'écran (4:3)</PresentationFormat>
  <Paragraphs>91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Cursive standard</vt:lpstr>
      <vt:lpstr>Webdings</vt:lpstr>
      <vt:lpstr>Thème Office</vt:lpstr>
      <vt:lpstr>Présentation PowerPoint</vt:lpstr>
      <vt:lpstr>Lisons le problème :</vt:lpstr>
      <vt:lpstr>Je cherche en suivant les 4 étapes :</vt:lpstr>
      <vt:lpstr>Lisons le problème :</vt:lpstr>
      <vt:lpstr>Je cherche en suivant les 4 étapes :</vt:lpstr>
      <vt:lpstr>Lisons le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91</cp:revision>
  <dcterms:created xsi:type="dcterms:W3CDTF">2023-02-07T14:55:57Z</dcterms:created>
  <dcterms:modified xsi:type="dcterms:W3CDTF">2025-10-18T15:36:10Z</dcterms:modified>
</cp:coreProperties>
</file>